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  <p:sldId id="265" r:id="rId7"/>
    <p:sldId id="268" r:id="rId8"/>
    <p:sldId id="269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CB0-6AAE-4BF7-BC70-24780C05CCB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8DC6-C3BD-44BC-93BE-32ACCB1E10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1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CB0-6AAE-4BF7-BC70-24780C05CCB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8DC6-C3BD-44BC-93BE-32ACCB1E10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6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CB0-6AAE-4BF7-BC70-24780C05CCB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8DC6-C3BD-44BC-93BE-32ACCB1E10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1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CB0-6AAE-4BF7-BC70-24780C05CCB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8DC6-C3BD-44BC-93BE-32ACCB1E10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5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CB0-6AAE-4BF7-BC70-24780C05CCB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8DC6-C3BD-44BC-93BE-32ACCB1E10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3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CB0-6AAE-4BF7-BC70-24780C05CCB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8DC6-C3BD-44BC-93BE-32ACCB1E10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CB0-6AAE-4BF7-BC70-24780C05CCB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8DC6-C3BD-44BC-93BE-32ACCB1E10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CB0-6AAE-4BF7-BC70-24780C05CCB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8DC6-C3BD-44BC-93BE-32ACCB1E10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3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CB0-6AAE-4BF7-BC70-24780C05CCB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8DC6-C3BD-44BC-93BE-32ACCB1E10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4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CB0-6AAE-4BF7-BC70-24780C05CCB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8DC6-C3BD-44BC-93BE-32ACCB1E10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4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CB0-6AAE-4BF7-BC70-24780C05CCB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8DC6-C3BD-44BC-93BE-32ACCB1E10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6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3FCB0-6AAE-4BF7-BC70-24780C05CCB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8DC6-C3BD-44BC-93BE-32ACCB1E10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hyperlink" Target="https://eswc2018-sparql-ext.github.io/tutorial/#comit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 smtClean="0">
                <a:solidFill>
                  <a:srgbClr val="57338B"/>
                </a:solidFill>
                <a:effectLst/>
                <a:latin typeface="Helvetica Neue"/>
              </a:rPr>
              <a:t>Tutorial ESWC 2018: From heterogeneous data to RDF graphs and back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632518"/>
            <a:ext cx="5135880" cy="343813"/>
          </a:xfr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 b="0" i="0" u="none" strike="noStrike" dirty="0" smtClean="0">
                <a:solidFill>
                  <a:srgbClr val="0088CC"/>
                </a:solidFill>
                <a:effectLst/>
                <a:hlinkClick r:id="rId2"/>
              </a:rPr>
              <a:t>Olivier Corby, Catherine </a:t>
            </a:r>
            <a:r>
              <a:rPr lang="en-US" b="0" i="0" u="none" strike="noStrike" dirty="0" err="1" smtClean="0">
                <a:solidFill>
                  <a:srgbClr val="0088CC"/>
                </a:solidFill>
                <a:effectLst/>
                <a:hlinkClick r:id="rId2"/>
              </a:rPr>
              <a:t>Faron</a:t>
            </a:r>
            <a:r>
              <a:rPr lang="en-US" b="0" i="0" u="none" strike="noStrike" dirty="0" smtClean="0">
                <a:solidFill>
                  <a:srgbClr val="0088CC"/>
                </a:solidFill>
                <a:effectLst/>
                <a:hlinkClick r:id="rId2"/>
              </a:rPr>
              <a:t> </a:t>
            </a:r>
            <a:r>
              <a:rPr lang="en-US" b="0" i="0" u="none" strike="noStrike" dirty="0" err="1" smtClean="0">
                <a:solidFill>
                  <a:srgbClr val="0088CC"/>
                </a:solidFill>
                <a:effectLst/>
                <a:hlinkClick r:id="rId2"/>
              </a:rPr>
              <a:t>Zucker</a:t>
            </a:r>
            <a:r>
              <a:rPr lang="en-US" b="0" i="0" u="none" strike="noStrike" dirty="0" smtClean="0">
                <a:solidFill>
                  <a:srgbClr val="0088CC"/>
                </a:solidFill>
                <a:effectLst/>
                <a:hlinkClick r:id="rId2"/>
              </a:rPr>
              <a:t>,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320" y="6423557"/>
            <a:ext cx="783336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dirty="0"/>
              <a:t>ESWC 2018 tutorial - 4th June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3602038"/>
            <a:ext cx="4572000" cy="37151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 dirty="0">
                <a:solidFill>
                  <a:srgbClr val="0088CC"/>
                </a:solidFill>
                <a:hlinkClick r:id="rId2"/>
              </a:rPr>
              <a:t>Maxime </a:t>
            </a:r>
            <a:r>
              <a:rPr lang="en-US" dirty="0" err="1">
                <a:solidFill>
                  <a:srgbClr val="0088CC"/>
                </a:solidFill>
                <a:hlinkClick r:id="rId2"/>
              </a:rPr>
              <a:t>Lefrançois</a:t>
            </a:r>
            <a:r>
              <a:rPr lang="en-US" dirty="0">
                <a:solidFill>
                  <a:srgbClr val="0088CC"/>
                </a:solidFill>
                <a:hlinkClick r:id="rId2"/>
              </a:rPr>
              <a:t>, Antoine Zimmermann</a:t>
            </a:r>
            <a:endParaRPr lang="en-US" dirty="0">
              <a:solidFill>
                <a:srgbClr val="505050"/>
              </a:solidFill>
            </a:endParaRPr>
          </a:p>
        </p:txBody>
      </p:sp>
      <p:pic>
        <p:nvPicPr>
          <p:cNvPr id="7" name="Espace réservé pour une image  7" descr="minesste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27" b="19361"/>
          <a:stretch/>
        </p:blipFill>
        <p:spPr>
          <a:xfrm>
            <a:off x="6233358" y="4923461"/>
            <a:ext cx="935910" cy="1044460"/>
          </a:xfrm>
          <a:prstGeom prst="rect">
            <a:avLst/>
          </a:prstGeom>
        </p:spPr>
      </p:pic>
      <p:pic>
        <p:nvPicPr>
          <p:cNvPr id="8" name="Espace réservé pour une image  55" descr="lahc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10" b="-44010"/>
          <a:stretch>
            <a:fillRect/>
          </a:stretch>
        </p:blipFill>
        <p:spPr bwMode="gray">
          <a:xfrm>
            <a:off x="7260643" y="5060248"/>
            <a:ext cx="1642161" cy="849798"/>
          </a:xfrm>
          <a:prstGeom prst="rect">
            <a:avLst/>
          </a:prstGeom>
        </p:spPr>
      </p:pic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48" y="4160261"/>
            <a:ext cx="1062584" cy="8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s of Inria, CNRS, I3S, University of Nic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t="5754" r="724" b="8272"/>
          <a:stretch/>
        </p:blipFill>
        <p:spPr bwMode="auto">
          <a:xfrm>
            <a:off x="323850" y="5242559"/>
            <a:ext cx="4297680" cy="4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logo_couv_paris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80" y="5289425"/>
            <a:ext cx="1006103" cy="3914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8947" y="4574971"/>
            <a:ext cx="1915205" cy="4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27" y="4589203"/>
            <a:ext cx="8618384" cy="2289630"/>
          </a:xfrm>
          <a:prstGeom prst="rect">
            <a:avLst/>
          </a:prstGeom>
        </p:spPr>
      </p:pic>
      <p:pic>
        <p:nvPicPr>
          <p:cNvPr id="6" name="Picture 4" descr="Résultat de recherche d'images pour &quot;open data fr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4" r="35934"/>
          <a:stretch/>
        </p:blipFill>
        <p:spPr bwMode="auto">
          <a:xfrm>
            <a:off x="10385" y="2220687"/>
            <a:ext cx="2211255" cy="19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31095" y="3052903"/>
            <a:ext cx="723623" cy="246221"/>
          </a:xfrm>
          <a:prstGeom prst="rect">
            <a:avLst/>
          </a:prstGeom>
          <a:solidFill>
            <a:schemeClr val="bg1"/>
          </a:solidFill>
        </p:spPr>
        <p:txBody>
          <a:bodyPr wrap="none" lIns="144000" tIns="0" rIns="144000" bIns="0" rtlCol="0">
            <a:spAutoFit/>
          </a:bodyPr>
          <a:lstStyle/>
          <a:p>
            <a:r>
              <a:rPr lang="fr-FR" sz="1600" dirty="0" smtClean="0">
                <a:latin typeface="Klima Bold"/>
              </a:rPr>
              <a:t>Data</a:t>
            </a:r>
          </a:p>
        </p:txBody>
      </p:sp>
      <p:pic>
        <p:nvPicPr>
          <p:cNvPr id="8" name="Picture 2" descr="Résultat de recherche d'images pour &quot;internet of things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" b="6291"/>
          <a:stretch/>
        </p:blipFill>
        <p:spPr bwMode="auto">
          <a:xfrm>
            <a:off x="1858933" y="1503450"/>
            <a:ext cx="3644861" cy="11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142507" y="2609753"/>
            <a:ext cx="192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Klima Bold"/>
              </a:rPr>
              <a:t>Connected</a:t>
            </a:r>
            <a:r>
              <a:rPr lang="fr-FR" sz="1600" dirty="0" smtClean="0">
                <a:latin typeface="Klima Bold"/>
              </a:rPr>
              <a:t> </a:t>
            </a:r>
            <a:r>
              <a:rPr lang="fr-FR" sz="1600" dirty="0" err="1" smtClean="0">
                <a:latin typeface="Klima Bold"/>
              </a:rPr>
              <a:t>devices</a:t>
            </a:r>
            <a:endParaRPr lang="fr-FR" sz="1600" dirty="0" smtClean="0">
              <a:latin typeface="Klima Bold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5703791" y="1726526"/>
            <a:ext cx="1924918" cy="1372120"/>
            <a:chOff x="5703791" y="1987584"/>
            <a:chExt cx="1558684" cy="1111061"/>
          </a:xfrm>
        </p:grpSpPr>
        <p:pic>
          <p:nvPicPr>
            <p:cNvPr id="9" name="Picture 4" descr="Résultat de recherche d'images pour &quot;méthodes numériques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791" y="1987649"/>
              <a:ext cx="1068815" cy="1110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Résultat de recherche d'images pour &quot;méthodes numériques&quot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771" y="1987584"/>
              <a:ext cx="734704" cy="1098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ZoneTexte 13"/>
          <p:cNvSpPr txBox="1"/>
          <p:nvPr/>
        </p:nvSpPr>
        <p:spPr>
          <a:xfrm>
            <a:off x="5849576" y="2948307"/>
            <a:ext cx="97013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Klima Bold"/>
              </a:rPr>
              <a:t>Services</a:t>
            </a:r>
          </a:p>
        </p:txBody>
      </p:sp>
      <p:sp>
        <p:nvSpPr>
          <p:cNvPr id="15" name="Double flèche horizontale 14"/>
          <p:cNvSpPr/>
          <p:nvPr/>
        </p:nvSpPr>
        <p:spPr>
          <a:xfrm rot="17350956">
            <a:off x="5306093" y="4121861"/>
            <a:ext cx="957723" cy="301522"/>
          </a:xfrm>
          <a:prstGeom prst="leftRightArrow">
            <a:avLst>
              <a:gd name="adj1" fmla="val 50000"/>
              <a:gd name="adj2" fmla="val 28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pic>
        <p:nvPicPr>
          <p:cNvPr id="18" name="Picture 8" descr="Résultat de recherche d'images pour &quot;social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8404" y="3067544"/>
            <a:ext cx="2069552" cy="11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582576" y="6408333"/>
            <a:ext cx="2307134" cy="369332"/>
          </a:xfrm>
          <a:prstGeom prst="flowChartProcess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lima Bold"/>
              </a:rPr>
              <a:t>World Wide Web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465891" y="4229981"/>
            <a:ext cx="94769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Klima Bold"/>
              </a:rPr>
              <a:t>Humans</a:t>
            </a:r>
            <a:endParaRPr lang="fr-FR" sz="1600" dirty="0" smtClean="0">
              <a:latin typeface="Klima Bold"/>
            </a:endParaRPr>
          </a:p>
        </p:txBody>
      </p:sp>
      <p:sp>
        <p:nvSpPr>
          <p:cNvPr id="21" name="Double flèche horizontale 20"/>
          <p:cNvSpPr/>
          <p:nvPr/>
        </p:nvSpPr>
        <p:spPr>
          <a:xfrm rot="18303246">
            <a:off x="7116438" y="4848120"/>
            <a:ext cx="977292" cy="329477"/>
          </a:xfrm>
          <a:prstGeom prst="leftRightArrow">
            <a:avLst>
              <a:gd name="adj1" fmla="val 50000"/>
              <a:gd name="adj2" fmla="val 28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23" name="Double flèche horizontale 22"/>
          <p:cNvSpPr/>
          <p:nvPr/>
        </p:nvSpPr>
        <p:spPr>
          <a:xfrm rot="15718943">
            <a:off x="3381888" y="4018921"/>
            <a:ext cx="957723" cy="301522"/>
          </a:xfrm>
          <a:prstGeom prst="leftRightArrow">
            <a:avLst>
              <a:gd name="adj1" fmla="val 50000"/>
              <a:gd name="adj2" fmla="val 28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24" name="Double flèche horizontale 23"/>
          <p:cNvSpPr/>
          <p:nvPr/>
        </p:nvSpPr>
        <p:spPr>
          <a:xfrm rot="14544022">
            <a:off x="1372684" y="4517177"/>
            <a:ext cx="957723" cy="301522"/>
          </a:xfrm>
          <a:prstGeom prst="leftRightArrow">
            <a:avLst>
              <a:gd name="adj1" fmla="val 50000"/>
              <a:gd name="adj2" fmla="val 28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</p:spTree>
    <p:extLst>
      <p:ext uri="{BB962C8B-B14F-4D97-AF65-F5344CB8AC3E}">
        <p14:creationId xmlns:p14="http://schemas.microsoft.com/office/powerpoint/2010/main" val="19563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88" y="-1195752"/>
            <a:ext cx="6486755" cy="66554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RDF ?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27" y="4589203"/>
            <a:ext cx="8618384" cy="22896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82576" y="6408333"/>
            <a:ext cx="2307134" cy="369332"/>
          </a:xfrm>
          <a:prstGeom prst="flowChartProcess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Klima Bold"/>
              </a:rPr>
              <a:t>World Wide Web</a:t>
            </a:r>
          </a:p>
        </p:txBody>
      </p:sp>
    </p:spTree>
    <p:extLst>
      <p:ext uri="{BB962C8B-B14F-4D97-AF65-F5344CB8AC3E}">
        <p14:creationId xmlns:p14="http://schemas.microsoft.com/office/powerpoint/2010/main" val="18756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as a lingua franca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reach semantic interoperability </a:t>
            </a:r>
            <a:endParaRPr lang="en-US" dirty="0" smtClean="0"/>
          </a:p>
          <a:p>
            <a:r>
              <a:rPr lang="en-US" dirty="0" smtClean="0"/>
              <a:t>integration </a:t>
            </a:r>
            <a:r>
              <a:rPr lang="en-US" dirty="0"/>
              <a:t>and querying of data having heterogeneous formats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0970" y="3147060"/>
            <a:ext cx="8515350" cy="3710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dirty="0" smtClean="0"/>
              <a:t>RDF </a:t>
            </a:r>
          </a:p>
          <a:p>
            <a:pPr algn="ctr"/>
            <a:endParaRPr lang="en-US" sz="4200" dirty="0" smtClean="0"/>
          </a:p>
          <a:p>
            <a:pPr algn="ctr"/>
            <a:endParaRPr lang="en-US" sz="4200" dirty="0" smtClean="0"/>
          </a:p>
          <a:p>
            <a:pPr algn="ctr"/>
            <a:endParaRPr lang="en-US" sz="4200" dirty="0"/>
          </a:p>
          <a:p>
            <a:pPr algn="ctr"/>
            <a:endParaRPr lang="en-US" sz="4200" dirty="0" smtClean="0"/>
          </a:p>
          <a:p>
            <a:pPr algn="ctr"/>
            <a:r>
              <a:rPr lang="en-US" sz="4200" dirty="0" smtClean="0"/>
              <a:t>Heterogeneous data</a:t>
            </a:r>
            <a:endParaRPr lang="en-US" sz="4200" dirty="0"/>
          </a:p>
        </p:txBody>
      </p:sp>
      <p:sp>
        <p:nvSpPr>
          <p:cNvPr id="8" name="ZoneTexte 7"/>
          <p:cNvSpPr txBox="1"/>
          <p:nvPr/>
        </p:nvSpPr>
        <p:spPr>
          <a:xfrm>
            <a:off x="1494563" y="4651531"/>
            <a:ext cx="2142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RDF lifting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SPARQL-Generate</a:t>
            </a:r>
          </a:p>
          <a:p>
            <a:pPr algn="ctr"/>
            <a:endParaRPr lang="en-US" dirty="0"/>
          </a:p>
        </p:txBody>
      </p:sp>
      <p:sp>
        <p:nvSpPr>
          <p:cNvPr id="10" name="Flèche vers le bas 9"/>
          <p:cNvSpPr/>
          <p:nvPr/>
        </p:nvSpPr>
        <p:spPr>
          <a:xfrm>
            <a:off x="4502921" y="4320540"/>
            <a:ext cx="718185" cy="1823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 vers le bas 10"/>
          <p:cNvSpPr/>
          <p:nvPr/>
        </p:nvSpPr>
        <p:spPr>
          <a:xfrm rot="10800000">
            <a:off x="3553277" y="4194927"/>
            <a:ext cx="718185" cy="1823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5016228" y="4673262"/>
            <a:ext cx="2351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RDF transformation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STTL</a:t>
            </a:r>
          </a:p>
          <a:p>
            <a:pPr algn="ctr"/>
            <a:endParaRPr lang="en-US" dirty="0"/>
          </a:p>
        </p:txBody>
      </p:sp>
      <p:pic>
        <p:nvPicPr>
          <p:cNvPr id="13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13" y="5183443"/>
            <a:ext cx="824854" cy="66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Espace réservé pour une image  7" descr="minesste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27" b="19361"/>
          <a:stretch/>
        </p:blipFill>
        <p:spPr>
          <a:xfrm>
            <a:off x="628650" y="4923461"/>
            <a:ext cx="935910" cy="10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730" y="2976246"/>
            <a:ext cx="7886700" cy="1325563"/>
          </a:xfrm>
        </p:spPr>
        <p:txBody>
          <a:bodyPr/>
          <a:lstStyle/>
          <a:p>
            <a:r>
              <a:rPr lang="en-US" dirty="0" smtClean="0"/>
              <a:t>Publications on SPARQL-Generate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58178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Corby Olivier, Faron-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Zucker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Catherine and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Gandon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Fabien. </a:t>
            </a:r>
            <a:r>
              <a:rPr lang="fr-FR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LDScript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Script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Semantic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Springer, Cham, 2017.</a:t>
            </a:r>
          </a:p>
          <a:p>
            <a:pPr marL="0" indent="0">
              <a:buNone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Corby Olivier and Faron-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Zucker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Catherine. </a:t>
            </a:r>
            <a:r>
              <a:rPr lang="fr-F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STTL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SPARQL-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transformation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RDF</a:t>
            </a:r>
            <a:r>
              <a:rPr lang="fr-F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Web Information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Technologies. 2015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6073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Publications on STTL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8650" y="3999327"/>
            <a:ext cx="7886700" cy="2291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fr-FR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Lefrançois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Maxime; Zimmermann, Antoine; and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Bakerally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Noorani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SPARQL extension for </a:t>
            </a:r>
            <a:r>
              <a:rPr lang="fr-FR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fr-FR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RDF </a:t>
            </a:r>
            <a:r>
              <a:rPr lang="fr-FR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</a:t>
            </a:r>
            <a:r>
              <a:rPr lang="fr-FR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formats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Extended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ESWC, 2017.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Lefrançois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Maxime; Zimmermann, Antoine; and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Bakerally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Noorani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 RDF </a:t>
            </a:r>
            <a:r>
              <a:rPr lang="fr-FR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fr-FR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RDF and </a:t>
            </a:r>
            <a:r>
              <a:rPr lang="fr-FR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</a:t>
            </a:r>
            <a:r>
              <a:rPr lang="fr-FR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sources </a:t>
            </a:r>
            <a:r>
              <a:rPr lang="fr-FR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SPARQL-</a:t>
            </a:r>
            <a:r>
              <a:rPr lang="fr-FR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International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Engineering and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Management, </a:t>
            </a:r>
            <a:r>
              <a:rPr lang="fr-F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Maxime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Lefrançois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Antoine Zimmermann,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Noorani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Bakerally</a:t>
            </a:r>
            <a:r>
              <a:rPr lang="fr-F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Génération de RDF à partir de sources de données aux formats hétérogènes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Actes de la 17ème conférence Extraction et Gestion des Connaissances, EGC, Jan 2017, Grenoble, France</a:t>
            </a:r>
          </a:p>
        </p:txBody>
      </p:sp>
    </p:spTree>
    <p:extLst>
      <p:ext uri="{BB962C8B-B14F-4D97-AF65-F5344CB8AC3E}">
        <p14:creationId xmlns:p14="http://schemas.microsoft.com/office/powerpoint/2010/main" val="2079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Before the break: SPARQL-Generate</a:t>
            </a:r>
          </a:p>
          <a:p>
            <a:pPr marL="0" indent="0">
              <a:buNone/>
            </a:pPr>
            <a:r>
              <a:rPr lang="en-US" dirty="0" smtClean="0"/>
              <a:t>After the break: STTL</a:t>
            </a:r>
          </a:p>
        </p:txBody>
      </p:sp>
      <p:pic>
        <p:nvPicPr>
          <p:cNvPr id="3074" name="Picture 2" descr="RÃ©sultat de recherche d'images pour &quot;waqi sensor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15" y="3146742"/>
            <a:ext cx="5524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8780" y="5850234"/>
            <a:ext cx="393954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Management and browsing of existing RDF and non-RDF open data, including real-time sensor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28650" y="243203"/>
            <a:ext cx="8698230" cy="1325563"/>
          </a:xfrm>
        </p:spPr>
        <p:txBody>
          <a:bodyPr anchor="t">
            <a:normAutofit/>
          </a:bodyPr>
          <a:lstStyle/>
          <a:p>
            <a:r>
              <a:rPr lang="en-US" sz="3000" dirty="0" smtClean="0"/>
              <a:t>We will use (1/2)</a:t>
            </a:r>
            <a:br>
              <a:rPr lang="en-US" sz="3000" dirty="0" smtClean="0"/>
            </a:br>
            <a:endParaRPr lang="en-US" sz="3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19" y="827640"/>
            <a:ext cx="5358998" cy="42937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846" y="3570514"/>
            <a:ext cx="7094742" cy="31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194" y="3633080"/>
            <a:ext cx="8809516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smtClean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@</a:t>
            </a:r>
            <a:r>
              <a:rPr lang="fr-FR" altLang="fr-FR" sz="2000" dirty="0" err="1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prefix</a:t>
            </a:r>
            <a:r>
              <a:rPr lang="fr-FR" altLang="fr-FR" sz="2000" dirty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 </a:t>
            </a:r>
            <a:r>
              <a:rPr lang="fr-FR" altLang="fr-FR" sz="2000" dirty="0" err="1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cdt</a:t>
            </a:r>
            <a:r>
              <a:rPr lang="fr-FR" altLang="fr-FR" sz="2000" dirty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: &lt;http://w3id.org/lindt/custom_datatypes</a:t>
            </a:r>
            <a:r>
              <a:rPr lang="fr-FR" altLang="fr-FR" sz="2000" dirty="0" smtClean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#&gt;.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dirty="0">
              <a:latin typeface="Meslo LG L" panose="020B0609030804020204" pitchFamily="49" charset="0"/>
              <a:ea typeface="Meslo LG L" panose="020B0609030804020204" pitchFamily="49" charset="0"/>
              <a:cs typeface="Meslo LG L" panose="020B06090308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&lt;room&gt; </a:t>
            </a:r>
            <a:r>
              <a:rPr lang="fr-FR" altLang="fr-FR" sz="2000" dirty="0" err="1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ex:area</a:t>
            </a:r>
            <a:r>
              <a:rPr lang="fr-FR" altLang="fr-FR" sz="2000" dirty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 "102 m2"^^</a:t>
            </a:r>
            <a:r>
              <a:rPr lang="fr-FR" altLang="fr-FR" sz="2000" dirty="0" err="1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cdt:ucum</a:t>
            </a:r>
            <a:r>
              <a:rPr lang="fr-FR" altLang="fr-FR" sz="2000" dirty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dirty="0">
              <a:latin typeface="Meslo LG L" panose="020B0609030804020204" pitchFamily="49" charset="0"/>
              <a:ea typeface="Meslo LG L" panose="020B0609030804020204" pitchFamily="49" charset="0"/>
              <a:cs typeface="Meslo LG L" panose="020B06090308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smtClean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&lt;</a:t>
            </a:r>
            <a:r>
              <a:rPr lang="fr-FR" altLang="fr-FR" sz="2000" dirty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room&gt; </a:t>
            </a:r>
            <a:r>
              <a:rPr lang="fr-FR" altLang="fr-FR" sz="2000" dirty="0" err="1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ex:temperature</a:t>
            </a:r>
            <a:r>
              <a:rPr lang="fr-FR" altLang="fr-FR" sz="2000" dirty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 "21.0 </a:t>
            </a:r>
            <a:r>
              <a:rPr lang="fr-FR" altLang="fr-FR" sz="2000" dirty="0" err="1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Cel</a:t>
            </a:r>
            <a:r>
              <a:rPr lang="fr-FR" altLang="fr-FR" sz="2000" dirty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"^^</a:t>
            </a:r>
            <a:r>
              <a:rPr lang="fr-FR" altLang="fr-FR" sz="2000" dirty="0" err="1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cdt:ucum</a:t>
            </a:r>
            <a:r>
              <a:rPr lang="fr-FR" altLang="fr-FR" sz="2000" dirty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smtClean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/>
            </a:r>
            <a:br>
              <a:rPr lang="fr-FR" altLang="fr-FR" sz="2000" dirty="0" smtClean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</a:br>
            <a:r>
              <a:rPr lang="fr-FR" altLang="fr-FR" sz="2000" dirty="0" smtClean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&lt;</a:t>
            </a:r>
            <a:r>
              <a:rPr lang="fr-FR" altLang="fr-FR" sz="2000" dirty="0" err="1" smtClean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wall</a:t>
            </a:r>
            <a:r>
              <a:rPr lang="fr-FR" altLang="fr-FR" sz="2000" dirty="0" smtClean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&gt; </a:t>
            </a:r>
            <a:r>
              <a:rPr lang="fr-FR" altLang="fr-FR" sz="2000" dirty="0" err="1" smtClean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ex:thermalConductivity</a:t>
            </a:r>
            <a:r>
              <a:rPr lang="fr-FR" altLang="fr-FR" sz="2000" dirty="0" smtClean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 </a:t>
            </a:r>
            <a:r>
              <a:rPr lang="en-US" sz="2000" dirty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"0.27 W/(m2.K)"^^</a:t>
            </a:r>
            <a:r>
              <a:rPr lang="en-US" sz="2000" dirty="0" err="1" smtClean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cdt:ucum</a:t>
            </a:r>
            <a:r>
              <a:rPr lang="en-US" sz="2000" dirty="0" smtClean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r-FR" sz="2000" dirty="0">
              <a:latin typeface="Meslo LG L" panose="020B0609030804020204" pitchFamily="49" charset="0"/>
              <a:ea typeface="Meslo LG L" panose="020B0609030804020204" pitchFamily="49" charset="0"/>
              <a:cs typeface="Meslo LG L" panose="020B06090308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&lt;car&gt; </a:t>
            </a:r>
            <a:r>
              <a:rPr lang="fr-FR" altLang="fr-FR" sz="2000" dirty="0" err="1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ex:speed</a:t>
            </a:r>
            <a:r>
              <a:rPr lang="fr-FR" altLang="fr-FR" sz="2000" dirty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 "26.3 [</a:t>
            </a:r>
            <a:r>
              <a:rPr lang="fr-FR" altLang="fr-FR" sz="2000" dirty="0" err="1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mi_i</a:t>
            </a:r>
            <a:r>
              <a:rPr lang="fr-FR" altLang="fr-FR" sz="2000" dirty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]/h"^^</a:t>
            </a:r>
            <a:r>
              <a:rPr lang="fr-FR" altLang="fr-FR" sz="2000" dirty="0" err="1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cdt:ucum</a:t>
            </a:r>
            <a:r>
              <a:rPr lang="fr-FR" altLang="fr-FR" sz="2000" dirty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 </a:t>
            </a:r>
            <a:r>
              <a:rPr lang="fr-FR" altLang="fr-FR" sz="2000" dirty="0" smtClean="0">
                <a:latin typeface="Meslo LG L" panose="020B0609030804020204" pitchFamily="49" charset="0"/>
                <a:ea typeface="Meslo LG L" panose="020B0609030804020204" pitchFamily="49" charset="0"/>
                <a:cs typeface="Meslo LG L" panose="020B0609030804020204" pitchFamily="49" charset="0"/>
              </a:rPr>
              <a:t>.</a:t>
            </a:r>
            <a:endParaRPr lang="fr-FR" altLang="fr-FR" sz="2000" dirty="0">
              <a:latin typeface="Meslo LG L" panose="020B0609030804020204" pitchFamily="49" charset="0"/>
              <a:ea typeface="Meslo LG L" panose="020B0609030804020204" pitchFamily="49" charset="0"/>
              <a:cs typeface="Meslo LG L" panose="020B060903080402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240" y="1867601"/>
            <a:ext cx="823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“UCUM is a code </a:t>
            </a:r>
            <a:r>
              <a:rPr lang="en-US" sz="2800" dirty="0">
                <a:latin typeface="+mj-lt"/>
              </a:rPr>
              <a:t>system intended to include all units of measures being </a:t>
            </a:r>
            <a:r>
              <a:rPr lang="en-US" sz="2800" dirty="0" smtClean="0">
                <a:latin typeface="+mj-lt"/>
              </a:rPr>
              <a:t>contemporarily used </a:t>
            </a:r>
            <a:r>
              <a:rPr lang="en-US" sz="2800" dirty="0">
                <a:latin typeface="+mj-lt"/>
              </a:rPr>
              <a:t>in international sciences, engineering, and business</a:t>
            </a:r>
            <a:r>
              <a:rPr lang="en-US" sz="2800" dirty="0" smtClean="0">
                <a:latin typeface="+mj-lt"/>
              </a:rPr>
              <a:t>.”</a:t>
            </a:r>
            <a:endParaRPr lang="en-US" sz="2800" dirty="0">
              <a:latin typeface="+mj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28650" y="243203"/>
            <a:ext cx="7886700" cy="1325563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We will use (2/2)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Unified Code for Units of Measure in </a:t>
            </a:r>
            <a:r>
              <a:rPr lang="en-US" dirty="0" smtClean="0"/>
              <a:t>RDF – </a:t>
            </a:r>
            <a:r>
              <a:rPr lang="en-US" dirty="0" err="1" smtClean="0"/>
              <a:t>cdt:ucum</a:t>
            </a:r>
            <a:r>
              <a:rPr lang="en-US" dirty="0" smtClean="0"/>
              <a:t> </a:t>
            </a:r>
            <a:r>
              <a:rPr lang="en-US" dirty="0"/>
              <a:t>and other UCUM Datatypes</a:t>
            </a:r>
          </a:p>
        </p:txBody>
      </p:sp>
    </p:spTree>
    <p:extLst>
      <p:ext uri="{BB962C8B-B14F-4D97-AF65-F5344CB8AC3E}">
        <p14:creationId xmlns:p14="http://schemas.microsoft.com/office/powerpoint/2010/main" val="25445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Helvetica Neue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332</Words>
  <Application>Microsoft Office PowerPoint</Application>
  <PresentationFormat>Affichage à l'écran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Helvetica Neue</vt:lpstr>
      <vt:lpstr>Klima Bold</vt:lpstr>
      <vt:lpstr>Meslo LG L</vt:lpstr>
      <vt:lpstr>Times New Roman</vt:lpstr>
      <vt:lpstr>Thème Office</vt:lpstr>
      <vt:lpstr>Tutorial ESWC 2018: From heterogeneous data to RDF graphs and back</vt:lpstr>
      <vt:lpstr>Présentation PowerPoint</vt:lpstr>
      <vt:lpstr>Where is RDF ?</vt:lpstr>
      <vt:lpstr>RDF as a lingua franca</vt:lpstr>
      <vt:lpstr>Publications on SPARQL-Generate</vt:lpstr>
      <vt:lpstr>Agenda</vt:lpstr>
      <vt:lpstr>We will use (1/2) </vt:lpstr>
      <vt:lpstr>We will use (2/2) The Unified Code for Units of Measure in RDF – cdt:ucum and other UCUM Datatypes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ESWC 2018: From heterogeneous data to RDF graphs and back</dc:title>
  <dc:creator>LEFRANCOIS Maxime</dc:creator>
  <cp:lastModifiedBy>LEFRANCOIS Maxime</cp:lastModifiedBy>
  <cp:revision>13</cp:revision>
  <dcterms:created xsi:type="dcterms:W3CDTF">2018-06-04T06:18:18Z</dcterms:created>
  <dcterms:modified xsi:type="dcterms:W3CDTF">2018-06-05T11:20:29Z</dcterms:modified>
</cp:coreProperties>
</file>